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0"/>
  </p:notesMasterIdLst>
  <p:handoutMasterIdLst>
    <p:handoutMasterId r:id="rId51"/>
  </p:handoutMasterIdLst>
  <p:sldIdLst>
    <p:sldId id="375" r:id="rId5"/>
    <p:sldId id="377" r:id="rId6"/>
    <p:sldId id="378" r:id="rId7"/>
    <p:sldId id="471" r:id="rId8"/>
    <p:sldId id="432" r:id="rId9"/>
    <p:sldId id="449" r:id="rId10"/>
    <p:sldId id="423" r:id="rId11"/>
    <p:sldId id="433" r:id="rId12"/>
    <p:sldId id="440" r:id="rId13"/>
    <p:sldId id="434" r:id="rId14"/>
    <p:sldId id="435" r:id="rId15"/>
    <p:sldId id="438" r:id="rId16"/>
    <p:sldId id="436" r:id="rId17"/>
    <p:sldId id="439" r:id="rId18"/>
    <p:sldId id="437" r:id="rId19"/>
    <p:sldId id="450" r:id="rId20"/>
    <p:sldId id="442" r:id="rId21"/>
    <p:sldId id="443" r:id="rId22"/>
    <p:sldId id="444" r:id="rId23"/>
    <p:sldId id="445" r:id="rId24"/>
    <p:sldId id="441" r:id="rId25"/>
    <p:sldId id="446" r:id="rId26"/>
    <p:sldId id="431" r:id="rId27"/>
    <p:sldId id="451" r:id="rId28"/>
    <p:sldId id="448" r:id="rId29"/>
    <p:sldId id="453" r:id="rId30"/>
    <p:sldId id="454" r:id="rId31"/>
    <p:sldId id="455" r:id="rId32"/>
    <p:sldId id="456" r:id="rId33"/>
    <p:sldId id="457" r:id="rId34"/>
    <p:sldId id="458" r:id="rId35"/>
    <p:sldId id="459" r:id="rId36"/>
    <p:sldId id="460" r:id="rId37"/>
    <p:sldId id="461" r:id="rId38"/>
    <p:sldId id="469" r:id="rId39"/>
    <p:sldId id="462" r:id="rId40"/>
    <p:sldId id="463" r:id="rId41"/>
    <p:sldId id="464" r:id="rId42"/>
    <p:sldId id="465" r:id="rId43"/>
    <p:sldId id="466" r:id="rId44"/>
    <p:sldId id="467" r:id="rId45"/>
    <p:sldId id="468" r:id="rId46"/>
    <p:sldId id="452" r:id="rId47"/>
    <p:sldId id="447" r:id="rId48"/>
    <p:sldId id="470" r:id="rId49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33"/>
    <a:srgbClr val="002050"/>
    <a:srgbClr val="86C400"/>
    <a:srgbClr val="82BF36"/>
    <a:srgbClr val="7FBA00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41" autoAdjust="0"/>
    <p:restoredTop sz="94921" autoAdjust="0"/>
  </p:normalViewPr>
  <p:slideViewPr>
    <p:cSldViewPr snapToGrid="0">
      <p:cViewPr varScale="1">
        <p:scale>
          <a:sx n="65" d="100"/>
          <a:sy n="65" d="100"/>
        </p:scale>
        <p:origin x="24" y="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796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12E7B4A-039C-48A2-9B2C-AF16AA3873D8}" type="datetimeFigureOut">
              <a:rPr lang="en-US" smtClean="0"/>
              <a:t>3/2/2023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F5FCDD8-505C-48BF-B1E5-CD9B25893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22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A005A0C-54D9-45AA-87D4-C551D08DFCE1}" type="datetimeFigureOut">
              <a:rPr lang="en-US" smtClean="0"/>
              <a:t>3/2/2023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CFD207A-07DF-40AD-A916-9872E089C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1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55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4937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948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2968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7573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8758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909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16662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48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49975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1551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758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83439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88512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17971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68750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3240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36251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99782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2351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44254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6321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4510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04095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0871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29982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60837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11011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19001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85755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44115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84223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0537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0830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1947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515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0765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881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6556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8936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74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6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878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6" r:id="rId2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hyperlink" Target="https://arxiv.org/pdf/1905.11946.pdf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arxiv.org/pdf/1905.11946.pdf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5.11946.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5.11946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1905.11946.pdf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11929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10.11929.pdf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11929.pdf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s://arxiv.org/pdf/2010.11929.pdf" TargetMode="External"/><Relationship Id="rId9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10.11929.pdf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11929.pdf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11929.pdf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oltzmann_distribution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hyperlink" Target="https://arxiv.org/pdf/2010.11929.pdf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hyperlink" Target="https://arxiv.org/pdf/2010.11929.pdf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11929.pdf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3.14030.pdf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3.14030.pdf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2023,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Attention and Transformers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scaled dot-product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self attention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2" y="1766098"/>
                <a:ext cx="7897114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For self attention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pixel values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other words, self attention is dot product attention of the image with itself      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2" y="1766098"/>
                <a:ext cx="7897114" cy="4598126"/>
              </a:xfrm>
              <a:prstGeom prst="rect">
                <a:avLst/>
              </a:prstGeom>
              <a:blipFill>
                <a:blip r:embed="rId3"/>
                <a:stretch>
                  <a:fillRect l="-1389" t="-1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B6151BE-3779-8917-2918-764EEF4D0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114" y="1578498"/>
            <a:ext cx="2266198" cy="42969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246132" y="5994892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712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multi-headed self attention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2" y="1766098"/>
                <a:ext cx="7594056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Use multiple scaled dot-product self attention heads to create richer feature map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Each head creates different map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Different maps put attention on different features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Linearly weight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ensures each attention map is different         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2" y="1766098"/>
                <a:ext cx="7594056" cy="4598126"/>
              </a:xfrm>
              <a:prstGeom prst="rect">
                <a:avLst/>
              </a:prstGeom>
              <a:blipFill>
                <a:blip r:embed="rId3"/>
                <a:stretch>
                  <a:fillRect l="-1445" t="-1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Vaswani, et.al., 2016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55C4CE-EAD4-98B0-032D-F4A19566F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9413" y="1495243"/>
            <a:ext cx="3478203" cy="449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82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21502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multi-headed self attention 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55C4CE-EAD4-98B0-032D-F4A19566F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9413" y="1495243"/>
            <a:ext cx="3478203" cy="44996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67A793B-CEA1-12CE-1B09-5384D3B536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66081" y="2947969"/>
                <a:ext cx="6109516" cy="941419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Concatenate output of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h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attention heads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𝑐𝑜𝑛𝑐𝑎𝑡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…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67A793B-CEA1-12CE-1B09-5384D3B53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081" y="2947969"/>
                <a:ext cx="6109516" cy="941419"/>
              </a:xfrm>
              <a:prstGeom prst="rect">
                <a:avLst/>
              </a:prstGeom>
              <a:blipFill>
                <a:blip r:embed="rId5"/>
                <a:stretch>
                  <a:fillRect l="-2096" t="-6494" r="-1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3938" y="1431432"/>
                <a:ext cx="7331490" cy="92321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 weighting of multi-head output by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learned weight tensor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 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𝑀𝑢𝑙𝑡𝑖𝐻𝑒𝑎𝑑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𝑐𝑜𝑛𝑐𝑎𝑡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…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38" y="1431432"/>
                <a:ext cx="7331490" cy="923212"/>
              </a:xfrm>
              <a:prstGeom prst="rect">
                <a:avLst/>
              </a:prstGeom>
              <a:blipFill>
                <a:blip r:embed="rId6"/>
                <a:stretch>
                  <a:fillRect l="-1663" t="-6623" b="-4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6BC410-830D-88B4-E5F9-8958C985D6E6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175597" y="2696901"/>
            <a:ext cx="1466114" cy="7217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6C8A3EE-1DE2-32E2-7A77-4D5ABF8D45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445" y="4031274"/>
                <a:ext cx="6848876" cy="116890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Multi-headed dot product self-attention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𝑎𝑡𝑡𝑒𝑛𝑡𝑖𝑜𝑛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𝑘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6C8A3EE-1DE2-32E2-7A77-4D5ABF8D4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45" y="4031274"/>
                <a:ext cx="6848876" cy="1168901"/>
              </a:xfrm>
              <a:prstGeom prst="rect">
                <a:avLst/>
              </a:prstGeom>
              <a:blipFill>
                <a:blip r:embed="rId7"/>
                <a:stretch>
                  <a:fillRect l="-1870" t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DD4D21-A179-9280-9907-A327DDC744B2}"/>
              </a:ext>
            </a:extLst>
          </p:cNvPr>
          <p:cNvCxnSpPr>
            <a:cxnSpLocks/>
            <a:stCxn id="22" idx="3"/>
            <a:endCxn id="7" idx="1"/>
          </p:cNvCxnSpPr>
          <p:nvPr/>
        </p:nvCxnSpPr>
        <p:spPr>
          <a:xfrm flipV="1">
            <a:off x="7529321" y="3745068"/>
            <a:ext cx="1160092" cy="8706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A515FF8-554C-8F28-EABC-3674F67BEF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3749" y="5329112"/>
                <a:ext cx="8432157" cy="116890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 weighting of inputs with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learned weight tensors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Ensures independent attention per head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𝑘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A515FF8-554C-8F28-EABC-3674F67BE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49" y="5329112"/>
                <a:ext cx="8432157" cy="1168901"/>
              </a:xfrm>
              <a:prstGeom prst="rect">
                <a:avLst/>
              </a:prstGeom>
              <a:blipFill>
                <a:blip r:embed="rId8"/>
                <a:stretch>
                  <a:fillRect l="-1446" t="-4688" b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4C76A24-66F5-0D32-7941-11EF8E7F09EA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8785906" y="4974387"/>
            <a:ext cx="2221618" cy="9391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26CBF76-A6BA-2375-3FF2-115C563C631B}"/>
              </a:ext>
            </a:extLst>
          </p:cNvPr>
          <p:cNvCxnSpPr>
            <a:cxnSpLocks/>
          </p:cNvCxnSpPr>
          <p:nvPr/>
        </p:nvCxnSpPr>
        <p:spPr>
          <a:xfrm flipV="1">
            <a:off x="8811671" y="4982901"/>
            <a:ext cx="1130982" cy="939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CA33D0-758C-23C6-6DFE-F2C8C14114F0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8785906" y="4982901"/>
            <a:ext cx="25765" cy="9306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4BCA652-BBF6-EE08-BF4A-DCE36D1CDED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8125428" y="1893038"/>
            <a:ext cx="1632030" cy="1352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851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Transformer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comprised of multiple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transformer layers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078927" y="6364224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2AFCFD-105B-73BF-A267-08D20944D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3250" y="1278720"/>
            <a:ext cx="3453491" cy="499471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2"/>
            <a:ext cx="7594056" cy="459812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multiple transformer layers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Is an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encoder-decoder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architecture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Each transformer layer is composed of three units   </a:t>
            </a:r>
          </a:p>
          <a:p>
            <a:pPr lvl="1"/>
            <a:r>
              <a:rPr lang="en-US" sz="2400" b="1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Input encodes </a:t>
            </a:r>
            <a:r>
              <a:rPr lang="en-US" sz="2400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data values – image    </a:t>
            </a:r>
          </a:p>
          <a:p>
            <a:pPr lvl="1"/>
            <a:r>
              <a:rPr lang="en-US" sz="2400" b="1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Outputs encoded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from </a:t>
            </a:r>
            <a:r>
              <a:rPr lang="en-US" sz="2400" b="1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previous layers   </a:t>
            </a:r>
          </a:p>
          <a:p>
            <a:pPr lvl="1"/>
            <a:r>
              <a:rPr lang="en-US" sz="2400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Output, </a:t>
            </a:r>
            <a:r>
              <a:rPr lang="en-US" sz="2400" b="1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decoder</a:t>
            </a:r>
            <a:r>
              <a:rPr lang="en-US" sz="2400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 producing probabilities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0C61A27-B11B-EC63-00C9-C71458D683AA}"/>
              </a:ext>
            </a:extLst>
          </p:cNvPr>
          <p:cNvSpPr/>
          <p:nvPr/>
        </p:nvSpPr>
        <p:spPr>
          <a:xfrm>
            <a:off x="8412480" y="3009682"/>
            <a:ext cx="1525742" cy="3145536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99795EA-E98B-D460-B376-FD5554EE48CB}"/>
              </a:ext>
            </a:extLst>
          </p:cNvPr>
          <p:cNvSpPr/>
          <p:nvPr/>
        </p:nvSpPr>
        <p:spPr>
          <a:xfrm>
            <a:off x="10144825" y="3859681"/>
            <a:ext cx="1525742" cy="245430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17DA2CD-97C3-16B1-426D-7C9AB41BAEE6}"/>
              </a:ext>
            </a:extLst>
          </p:cNvPr>
          <p:cNvSpPr/>
          <p:nvPr/>
        </p:nvSpPr>
        <p:spPr>
          <a:xfrm>
            <a:off x="10144825" y="1278720"/>
            <a:ext cx="1525742" cy="249736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22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3686" y="898447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Dot product self attention head for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input encoder  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CD53BB-C3B3-99B9-1D7D-20305982F967}"/>
              </a:ext>
            </a:extLst>
          </p:cNvPr>
          <p:cNvSpPr txBox="1">
            <a:spLocks/>
          </p:cNvSpPr>
          <p:nvPr/>
        </p:nvSpPr>
        <p:spPr>
          <a:xfrm>
            <a:off x="793634" y="5610348"/>
            <a:ext cx="6929899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Linear embedding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70632D-3612-E6EF-05C5-D77368099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8851" y="1723817"/>
            <a:ext cx="2374560" cy="431846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E1021-A2F6-DC0C-2DB0-625DBFE02FC7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7723533" y="5237576"/>
            <a:ext cx="2450614" cy="6615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7BD8E3F-CB5E-BC9A-06C5-5D53979883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93040" y="3847114"/>
                <a:ext cx="6314512" cy="1493100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Positional encoding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of inputs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𝑝𝑜𝑠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10000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𝑚𝑜𝑑𝑒𝑙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+1)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cos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⁡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10000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𝑚𝑜𝑑𝑒𝑙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7BD8E3F-CB5E-BC9A-06C5-5D5397988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040" y="3847114"/>
                <a:ext cx="6314512" cy="1493100"/>
              </a:xfrm>
              <a:prstGeom prst="rect">
                <a:avLst/>
              </a:prstGeom>
              <a:blipFill>
                <a:blip r:embed="rId5"/>
                <a:stretch>
                  <a:fillRect l="-1931" t="-3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218948-DEDA-44C7-F3E3-D44386D3CBE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07552" y="4554427"/>
            <a:ext cx="1261299" cy="392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223224F-0C90-25FD-4B01-E567088844B4}"/>
              </a:ext>
            </a:extLst>
          </p:cNvPr>
          <p:cNvSpPr txBox="1">
            <a:spLocks/>
          </p:cNvSpPr>
          <p:nvPr/>
        </p:nvSpPr>
        <p:spPr>
          <a:xfrm>
            <a:off x="3216797" y="3140427"/>
            <a:ext cx="5758405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Multi-head dot product self-attention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F347B7-2024-7C92-4125-096D03E8CB69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975202" y="3429164"/>
            <a:ext cx="1198945" cy="1897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79EAF8-7D2C-5DE1-DE8B-45DA13CC6C99}"/>
              </a:ext>
            </a:extLst>
          </p:cNvPr>
          <p:cNvSpPr txBox="1">
            <a:spLocks/>
          </p:cNvSpPr>
          <p:nvPr/>
        </p:nvSpPr>
        <p:spPr>
          <a:xfrm>
            <a:off x="5599581" y="1694093"/>
            <a:ext cx="2263373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Residual loops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478A8F-BA99-157F-2957-67A14CC4920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7862954" y="1982830"/>
            <a:ext cx="1958165" cy="313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F65DC72-7088-6136-2A5A-38A05B39D3E8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7862954" y="1982830"/>
            <a:ext cx="2033400" cy="12362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3B040E1-CE11-F958-BE18-76E54BB91990}"/>
              </a:ext>
            </a:extLst>
          </p:cNvPr>
          <p:cNvSpPr txBox="1">
            <a:spLocks/>
          </p:cNvSpPr>
          <p:nvPr/>
        </p:nvSpPr>
        <p:spPr>
          <a:xfrm>
            <a:off x="446917" y="2451820"/>
            <a:ext cx="7416037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Fully connected layer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0F6B9B-C527-5824-6EF6-3738DD36E36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7862954" y="2485465"/>
            <a:ext cx="2311193" cy="2550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652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CC48738A-FAAB-7EDD-57AA-7C358CA01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332" y="1148624"/>
            <a:ext cx="2439087" cy="48936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Dot product multi-headed self attention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output decoder  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CD53BB-C3B3-99B9-1D7D-20305982F967}"/>
              </a:ext>
            </a:extLst>
          </p:cNvPr>
          <p:cNvSpPr txBox="1">
            <a:spLocks/>
          </p:cNvSpPr>
          <p:nvPr/>
        </p:nvSpPr>
        <p:spPr>
          <a:xfrm>
            <a:off x="518098" y="5146533"/>
            <a:ext cx="6906326" cy="114736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Multi-head self-attention with K, Q from input encoder and V from previous layer encoder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002604" y="6306452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Vaswani, et.al., 2016 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E1021-A2F6-DC0C-2DB0-625DBFE02FC7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7424424" y="5241337"/>
            <a:ext cx="2506654" cy="4788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218948-DEDA-44C7-F3E3-D44386D3CBE0}"/>
              </a:ext>
            </a:extLst>
          </p:cNvPr>
          <p:cNvCxnSpPr>
            <a:cxnSpLocks/>
            <a:stCxn id="60" idx="3"/>
          </p:cNvCxnSpPr>
          <p:nvPr/>
        </p:nvCxnSpPr>
        <p:spPr>
          <a:xfrm flipV="1">
            <a:off x="9479666" y="4739494"/>
            <a:ext cx="410901" cy="65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223224F-0C90-25FD-4B01-E567088844B4}"/>
              </a:ext>
            </a:extLst>
          </p:cNvPr>
          <p:cNvSpPr txBox="1">
            <a:spLocks/>
          </p:cNvSpPr>
          <p:nvPr/>
        </p:nvSpPr>
        <p:spPr>
          <a:xfrm>
            <a:off x="1446835" y="3791963"/>
            <a:ext cx="7888148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Fully connected network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F347B7-2024-7C92-4125-096D03E8CB6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9334983" y="4014807"/>
            <a:ext cx="596095" cy="65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79EAF8-7D2C-5DE1-DE8B-45DA13CC6C99}"/>
              </a:ext>
            </a:extLst>
          </p:cNvPr>
          <p:cNvSpPr txBox="1">
            <a:spLocks/>
          </p:cNvSpPr>
          <p:nvPr/>
        </p:nvSpPr>
        <p:spPr>
          <a:xfrm>
            <a:off x="2795087" y="1881760"/>
            <a:ext cx="6167264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Softmax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squashes output to probabilities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478A8F-BA99-157F-2957-67A14CC4920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8962351" y="2170497"/>
            <a:ext cx="1020614" cy="411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3B040E1-CE11-F958-BE18-76E54BB91990}"/>
              </a:ext>
            </a:extLst>
          </p:cNvPr>
          <p:cNvSpPr txBox="1">
            <a:spLocks/>
          </p:cNvSpPr>
          <p:nvPr/>
        </p:nvSpPr>
        <p:spPr>
          <a:xfrm>
            <a:off x="312516" y="2666182"/>
            <a:ext cx="9462304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Linear weighting of multi-head output by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0F6B9B-C527-5824-6EF6-3738DD36E36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9774820" y="2801073"/>
            <a:ext cx="231494" cy="1538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0E95579B-F749-4B1F-ED2F-F52AAAA17855}"/>
              </a:ext>
            </a:extLst>
          </p:cNvPr>
          <p:cNvSpPr txBox="1">
            <a:spLocks/>
          </p:cNvSpPr>
          <p:nvPr/>
        </p:nvSpPr>
        <p:spPr>
          <a:xfrm>
            <a:off x="2395960" y="4516650"/>
            <a:ext cx="7083706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Residual loop of V from previous layer encoder</a:t>
            </a: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8791A7BF-019F-273F-906E-8136F4989283}"/>
              </a:ext>
            </a:extLst>
          </p:cNvPr>
          <p:cNvSpPr txBox="1">
            <a:spLocks/>
          </p:cNvSpPr>
          <p:nvPr/>
        </p:nvSpPr>
        <p:spPr>
          <a:xfrm>
            <a:off x="6849827" y="3197201"/>
            <a:ext cx="2152777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Residual loop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F101328-91FD-7883-9C78-5A005EC28C2B}"/>
              </a:ext>
            </a:extLst>
          </p:cNvPr>
          <p:cNvCxnSpPr>
            <a:cxnSpLocks/>
            <a:stCxn id="70" idx="3"/>
          </p:cNvCxnSpPr>
          <p:nvPr/>
        </p:nvCxnSpPr>
        <p:spPr>
          <a:xfrm flipV="1">
            <a:off x="9002604" y="3429000"/>
            <a:ext cx="928474" cy="569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FE0A4EDF-F9A4-A444-AA17-E6AD24C2DB53}"/>
              </a:ext>
            </a:extLst>
          </p:cNvPr>
          <p:cNvSpPr txBox="1">
            <a:spLocks/>
          </p:cNvSpPr>
          <p:nvPr/>
        </p:nvSpPr>
        <p:spPr>
          <a:xfrm>
            <a:off x="8821596" y="5535549"/>
            <a:ext cx="929492" cy="369332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K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Q</a:t>
            </a:r>
          </a:p>
        </p:txBody>
      </p:sp>
      <p:sp>
        <p:nvSpPr>
          <p:cNvPr id="93" name="Content Placeholder 2">
            <a:extLst>
              <a:ext uri="{FF2B5EF4-FFF2-40B4-BE49-F238E27FC236}">
                <a16:creationId xmlns:a16="http://schemas.microsoft.com/office/drawing/2014/main" id="{07DDF4A2-43D5-8815-9BE5-C2EE2D394348}"/>
              </a:ext>
            </a:extLst>
          </p:cNvPr>
          <p:cNvSpPr txBox="1">
            <a:spLocks/>
          </p:cNvSpPr>
          <p:nvPr/>
        </p:nvSpPr>
        <p:spPr>
          <a:xfrm>
            <a:off x="10449122" y="5937120"/>
            <a:ext cx="485775" cy="369332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795741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Vision Transformer (</a:t>
            </a:r>
            <a:r>
              <a:rPr lang="en-US" sz="4400" dirty="0" err="1"/>
              <a:t>ViT</a:t>
            </a:r>
            <a:r>
              <a:rPr lang="en-US" sz="4400" dirty="0"/>
              <a:t>) Architecture</a:t>
            </a:r>
          </a:p>
        </p:txBody>
      </p:sp>
    </p:spTree>
    <p:extLst>
      <p:ext uri="{BB962C8B-B14F-4D97-AF65-F5344CB8AC3E}">
        <p14:creationId xmlns:p14="http://schemas.microsoft.com/office/powerpoint/2010/main" val="1933702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Vision Transformer (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)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775677"/>
            <a:ext cx="11229894" cy="60592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We now have all the components to put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together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892697" y="1312768"/>
            <a:ext cx="5451676" cy="92495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Fully connected multi-layer classifier uses attention feature map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7853422" y="6210119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3"/>
              </a:rPr>
              <a:t>Dosoviskiy</a:t>
            </a:r>
            <a:r>
              <a:rPr lang="en-US" dirty="0">
                <a:hlinkClick r:id="rId3"/>
              </a:rPr>
              <a:t>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12706F-20F8-672A-BF01-C4A8E5ACD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162" y="1320606"/>
            <a:ext cx="5698766" cy="425342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A7192C-BB6A-8EAE-D49D-239F2076F91D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344373" y="1775246"/>
            <a:ext cx="409455" cy="433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9A7EC06-0CE1-9FD2-C1DB-005CA3314827}"/>
              </a:ext>
            </a:extLst>
          </p:cNvPr>
          <p:cNvSpPr txBox="1">
            <a:spLocks/>
          </p:cNvSpPr>
          <p:nvPr/>
        </p:nvSpPr>
        <p:spPr>
          <a:xfrm>
            <a:off x="4439856" y="6132604"/>
            <a:ext cx="3211975" cy="60592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Sequence of patches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88D104-524C-88D3-CDDC-83058FED9853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7651831" y="5166948"/>
            <a:ext cx="1231739" cy="12686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7C8DF70-A3AF-3D15-A1D5-4F8AC76E28CA}"/>
              </a:ext>
            </a:extLst>
          </p:cNvPr>
          <p:cNvSpPr txBox="1">
            <a:spLocks/>
          </p:cNvSpPr>
          <p:nvPr/>
        </p:nvSpPr>
        <p:spPr>
          <a:xfrm>
            <a:off x="314927" y="5727476"/>
            <a:ext cx="5368725" cy="60592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Partition input image into patches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37E906-7988-00DF-5B6D-363086FC7556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5683652" y="4966148"/>
            <a:ext cx="824698" cy="10642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E9CE9CF-EF84-361C-ACF8-D5E5736B8679}"/>
              </a:ext>
            </a:extLst>
          </p:cNvPr>
          <p:cNvSpPr txBox="1">
            <a:spLocks/>
          </p:cNvSpPr>
          <p:nvPr/>
        </p:nvSpPr>
        <p:spPr>
          <a:xfrm>
            <a:off x="538925" y="4582483"/>
            <a:ext cx="5655421" cy="10152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Sequence of linear patch embeddings with position embedding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70D2A46-D592-A559-B45E-140EFB2914FE}"/>
              </a:ext>
            </a:extLst>
          </p:cNvPr>
          <p:cNvCxnSpPr>
            <a:cxnSpLocks/>
          </p:cNvCxnSpPr>
          <p:nvPr/>
        </p:nvCxnSpPr>
        <p:spPr>
          <a:xfrm flipV="1">
            <a:off x="6165394" y="4163138"/>
            <a:ext cx="310673" cy="5298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0F634910-3C48-EF5E-4C32-9B8778B440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4" y="2353184"/>
                <a:ext cx="5741043" cy="227298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Layers of multi-headed dot product attention alternating with fully-connected layers 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𝑛𝑢𝑚𝑏𝑒𝑟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h𝑒𝑎𝑑𝑠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=12,16</m:t>
                    </m:r>
                  </m:oMath>
                </a14:m>
                <a:r>
                  <a:rPr lang="en-US" sz="2400" b="0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𝑛𝑢𝑚𝑏𝑒𝑟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𝑙𝑎𝑦𝑒𝑟𝑠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=12, 24, 32 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0F634910-3C48-EF5E-4C32-9B8778B44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4" y="2353184"/>
                <a:ext cx="5741043" cy="2272986"/>
              </a:xfrm>
              <a:prstGeom prst="rect">
                <a:avLst/>
              </a:prstGeom>
              <a:blipFill>
                <a:blip r:embed="rId5"/>
                <a:stretch>
                  <a:fillRect l="-2123" t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12A67A8-F326-185D-2A6B-96B9149D72E0}"/>
              </a:ext>
            </a:extLst>
          </p:cNvPr>
          <p:cNvCxnSpPr>
            <a:cxnSpLocks/>
          </p:cNvCxnSpPr>
          <p:nvPr/>
        </p:nvCxnSpPr>
        <p:spPr>
          <a:xfrm flipV="1">
            <a:off x="5449226" y="3217762"/>
            <a:ext cx="2311599" cy="211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42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Why Use Patches?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815715"/>
                <a:ext cx="11525250" cy="557001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Transformers have high model capacity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Model complexity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where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n =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number of pixels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Example with full size image: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24 layers with 12 heads per layers and 30 tensors per-layer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With input dimensions 253 x 253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Number of parameters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=3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24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×12×30×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253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=2.4×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9</m:t>
                        </m:r>
                      </m:sup>
                    </m:sSup>
                  </m:oMath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Example with patches: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24 layers with 12 heads per layers and 10 tensors per-layer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Patch dimensions 32 x 32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Number of parameters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3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4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24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×12×10×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32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3.8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7</m:t>
                        </m:r>
                      </m:sup>
                    </m:sSup>
                  </m:oMath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815715"/>
                <a:ext cx="11525250" cy="5570012"/>
              </a:xfrm>
              <a:blipFill>
                <a:blip r:embed="rId3"/>
                <a:stretch>
                  <a:fillRect l="-1058" t="-1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7838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Family of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Architectures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619793"/>
            <a:ext cx="11525250" cy="476593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Can trade-off model complexity for accuracy with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0DD0F3-311A-E88F-8047-0A9FAE3A2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847" y="2379551"/>
            <a:ext cx="9228598" cy="251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37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CNNs have revolutionized a several CV application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CNNs have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inductive biases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Good </a:t>
            </a:r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localization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Translation invariance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CNNs are not robust to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rotation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 possible alternative  to CNNs   </a:t>
            </a: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Does the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Performance Compare?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5151990"/>
            <a:ext cx="11525250" cy="123373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Trade-off od complexity and accuracy comparable to CNN models  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6FA15B-1F3E-7A03-AD78-474E78EC9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02" y="884819"/>
            <a:ext cx="9825190" cy="412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185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Activations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8226263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What do the activations of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look like?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2"/>
            <a:ext cx="7497058" cy="459812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Compare input image to attention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Attention high for regions with objects of interest   </a:t>
            </a:r>
            <a:endParaRPr lang="en-US" sz="2400" dirty="0">
              <a:solidFill>
                <a:srgbClr val="00B050"/>
              </a:solidFill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712105-68F5-7BEE-55AE-78FBCBCB5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506" y="552321"/>
            <a:ext cx="3152337" cy="56028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8912506" y="6250630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753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Characteristics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0844093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What are the characteristics of the embedding and attention?  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3"/>
            <a:ext cx="11524432" cy="51729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latin typeface="+mn-lt"/>
                <a:cs typeface="Segoe UI" panose="020B0502040204020203" pitchFamily="34" charset="0"/>
              </a:rPr>
              <a:t>PCA of embedding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and distance in attended area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4152399" y="6446155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3"/>
              </a:rPr>
              <a:t>Dosoviskiy</a:t>
            </a:r>
            <a:r>
              <a:rPr lang="en-US" dirty="0">
                <a:hlinkClick r:id="rId3"/>
              </a:rPr>
              <a:t>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CC071E-51EB-2AA5-1F1D-138FC298E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403" y="2184110"/>
            <a:ext cx="9331849" cy="427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4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Deficiencies of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ViT architecture has several recognized deficiencies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Transformers are extremely effective for NLP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Scale is fairly constant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Limited number of tokens required  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Scale of the </a:t>
                </a:r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ViT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architecture is fixed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Objects in images have a range of scales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Large number of pixels in images 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Computational complexity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0409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Self-Supervised Learning for CV</a:t>
            </a:r>
          </a:p>
        </p:txBody>
      </p:sp>
    </p:spTree>
    <p:extLst>
      <p:ext uri="{BB962C8B-B14F-4D97-AF65-F5344CB8AC3E}">
        <p14:creationId xmlns:p14="http://schemas.microsoft.com/office/powerpoint/2010/main" val="2808378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 We Train a CV Transformer Model?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require massive training dataset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have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very large number of parameters 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Sufficient labeled dataset are not available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to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pre-train models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Learn from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tasks that do not require labels   </a:t>
            </a: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00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 We Train a CV Transformer Model?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Learn from tasks that do not require labels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Self-supervised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used to learn feature set from inherent properties of images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tasks: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 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Order tiles or jigsaw cuts of image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Recognize same object after image transformations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tasks: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Fill in holes in image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Generate higher resolution image – super resolution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Colorize a gray scale image   </a:t>
            </a:r>
          </a:p>
          <a:p>
            <a:pPr lvl="1"/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331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feature map by creating new images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Generative tasks use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encoder-decoder architecture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Encoder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encoder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Decoder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generates images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encoder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difference between target and generated image  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6993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 example: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color a gray-scale image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53B22-AC51-A4C1-70FD-2A3617C4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441" y="1918807"/>
            <a:ext cx="2220320" cy="1498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3DF845-36B8-11CC-C9D2-BDF837378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70" y="4305901"/>
            <a:ext cx="2255869" cy="15164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42805F-01CB-39A7-C1C4-DA6564038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9689" y="4298402"/>
            <a:ext cx="2255869" cy="149916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FF8088-B637-1E8A-BC2D-79B99C3F0DDB}"/>
              </a:ext>
            </a:extLst>
          </p:cNvPr>
          <p:cNvCxnSpPr>
            <a:cxnSpLocks/>
            <a:stCxn id="16" idx="2"/>
            <a:endCxn id="7" idx="0"/>
          </p:cNvCxnSpPr>
          <p:nvPr/>
        </p:nvCxnSpPr>
        <p:spPr>
          <a:xfrm>
            <a:off x="1283786" y="3060602"/>
            <a:ext cx="19819" cy="124529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960563-D8EF-D19B-8021-A4F5E900F02D}"/>
              </a:ext>
            </a:extLst>
          </p:cNvPr>
          <p:cNvSpPr txBox="1"/>
          <p:nvPr/>
        </p:nvSpPr>
        <p:spPr>
          <a:xfrm>
            <a:off x="516244" y="2229605"/>
            <a:ext cx="1535084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Convert to gray-scale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B39F8F-705E-0A04-D4C5-534DACFC5583}"/>
              </a:ext>
            </a:extLst>
          </p:cNvPr>
          <p:cNvCxnSpPr>
            <a:cxnSpLocks/>
            <a:stCxn id="5" idx="1"/>
            <a:endCxn id="16" idx="3"/>
          </p:cNvCxnSpPr>
          <p:nvPr/>
        </p:nvCxnSpPr>
        <p:spPr>
          <a:xfrm flipH="1" flipV="1">
            <a:off x="2051328" y="2645104"/>
            <a:ext cx="1418113" cy="2286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C076B88-D752-9B85-F08C-EFD631130ACC}"/>
              </a:ext>
            </a:extLst>
          </p:cNvPr>
          <p:cNvSpPr txBox="1"/>
          <p:nvPr/>
        </p:nvSpPr>
        <p:spPr>
          <a:xfrm>
            <a:off x="6926883" y="2252469"/>
            <a:ext cx="1535084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Compute Loss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CA19E9-CCC1-9D03-5EA6-A1CE43C9E914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>
            <a:off x="5689761" y="2667968"/>
            <a:ext cx="1237122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ED274B-38D9-9D70-B4FA-A441A9D51C78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8461967" y="2645103"/>
            <a:ext cx="2266993" cy="2286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0A23624-7333-3BB8-B246-0A889A399C9C}"/>
              </a:ext>
            </a:extLst>
          </p:cNvPr>
          <p:cNvCxnSpPr>
            <a:cxnSpLocks/>
          </p:cNvCxnSpPr>
          <p:nvPr/>
        </p:nvCxnSpPr>
        <p:spPr>
          <a:xfrm flipV="1">
            <a:off x="10728960" y="2608406"/>
            <a:ext cx="0" cy="1786256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5CD381D-DDB2-03CC-B7A0-9D241E6940CA}"/>
              </a:ext>
            </a:extLst>
          </p:cNvPr>
          <p:cNvSpPr/>
          <p:nvPr/>
        </p:nvSpPr>
        <p:spPr>
          <a:xfrm>
            <a:off x="2918262" y="4108229"/>
            <a:ext cx="2606355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Encoder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feature map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Pre-trained model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E9D8D1-9E34-D43F-3A63-23084FAE0B3F}"/>
              </a:ext>
            </a:extLst>
          </p:cNvPr>
          <p:cNvSpPr/>
          <p:nvPr/>
        </p:nvSpPr>
        <p:spPr>
          <a:xfrm>
            <a:off x="6391246" y="4108229"/>
            <a:ext cx="2606358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Decoder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to generate image from feature map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0C38BB1-56D8-ED09-1268-55783A7D9CD0}"/>
              </a:ext>
            </a:extLst>
          </p:cNvPr>
          <p:cNvCxnSpPr>
            <a:cxnSpLocks/>
            <a:stCxn id="7" idx="3"/>
            <a:endCxn id="41" idx="1"/>
          </p:cNvCxnSpPr>
          <p:nvPr/>
        </p:nvCxnSpPr>
        <p:spPr>
          <a:xfrm>
            <a:off x="2431539" y="5064104"/>
            <a:ext cx="486723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D3E956-00D6-D021-2CE0-AC04CB241312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5524617" y="5064104"/>
            <a:ext cx="86662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C1838A9-9FF3-4A6E-DC7E-216F798A7C6C}"/>
              </a:ext>
            </a:extLst>
          </p:cNvPr>
          <p:cNvCxnSpPr>
            <a:cxnSpLocks/>
            <a:stCxn id="42" idx="3"/>
            <a:endCxn id="9" idx="1"/>
          </p:cNvCxnSpPr>
          <p:nvPr/>
        </p:nvCxnSpPr>
        <p:spPr>
          <a:xfrm flipV="1">
            <a:off x="8997604" y="5047985"/>
            <a:ext cx="522085" cy="1611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82C30BA-F1E2-0E43-8672-753378DFCFF9}"/>
              </a:ext>
            </a:extLst>
          </p:cNvPr>
          <p:cNvCxnSpPr>
            <a:cxnSpLocks/>
            <a:stCxn id="25" idx="2"/>
            <a:endCxn id="42" idx="0"/>
          </p:cNvCxnSpPr>
          <p:nvPr/>
        </p:nvCxnSpPr>
        <p:spPr>
          <a:xfrm>
            <a:off x="7694425" y="3083466"/>
            <a:ext cx="0" cy="102476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F142B60-00AE-6C7A-19EC-E0B9118BEB45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221440" y="3683251"/>
            <a:ext cx="0" cy="42497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78D5504-5A92-C69E-7C07-714B5A0DA10D}"/>
              </a:ext>
            </a:extLst>
          </p:cNvPr>
          <p:cNvCxnSpPr>
            <a:cxnSpLocks/>
          </p:cNvCxnSpPr>
          <p:nvPr/>
        </p:nvCxnSpPr>
        <p:spPr>
          <a:xfrm flipH="1">
            <a:off x="4221439" y="3654008"/>
            <a:ext cx="3472986" cy="29243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480441C-1A0F-4E1C-1C73-6BFE034F808D}"/>
              </a:ext>
            </a:extLst>
          </p:cNvPr>
          <p:cNvSpPr txBox="1"/>
          <p:nvPr/>
        </p:nvSpPr>
        <p:spPr>
          <a:xfrm>
            <a:off x="3469441" y="1486172"/>
            <a:ext cx="214996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Original Image</a:t>
            </a:r>
          </a:p>
        </p:txBody>
      </p:sp>
    </p:spTree>
    <p:extLst>
      <p:ext uri="{BB962C8B-B14F-4D97-AF65-F5344CB8AC3E}">
        <p14:creationId xmlns:p14="http://schemas.microsoft.com/office/powerpoint/2010/main" val="4218697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to discriminate between same and different images 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Discriminative tasks employ an encoder backbone and a task specific decoder head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Backbone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encoder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backbone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Specific unsupervised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 performed by decoder head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backbone to perform task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based on discrimination accuracy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40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 possible alternative to CNNs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have revolutionized natural language processing (NLP)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But, CV is not the same as NLP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NLP is a 1-dimensional problem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NLP tokens less dense than pixels in an image 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Global </a:t>
            </a:r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range is greater in images      </a:t>
            </a:r>
            <a:endParaRPr lang="en-GB" sz="20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96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0386" y="940525"/>
            <a:ext cx="12061614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 example: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recognize and reassemble image from random tiles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53B22-AC51-A4C1-70FD-2A3617C4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441" y="1918807"/>
            <a:ext cx="2220320" cy="149832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FF8088-B637-1E8A-BC2D-79B99C3F0DDB}"/>
              </a:ext>
            </a:extLst>
          </p:cNvPr>
          <p:cNvCxnSpPr>
            <a:cxnSpLocks/>
            <a:stCxn id="16" idx="2"/>
            <a:endCxn id="45" idx="0"/>
          </p:cNvCxnSpPr>
          <p:nvPr/>
        </p:nvCxnSpPr>
        <p:spPr>
          <a:xfrm>
            <a:off x="1656409" y="3110737"/>
            <a:ext cx="18646" cy="110273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960563-D8EF-D19B-8021-A4F5E900F02D}"/>
              </a:ext>
            </a:extLst>
          </p:cNvPr>
          <p:cNvSpPr txBox="1"/>
          <p:nvPr/>
        </p:nvSpPr>
        <p:spPr>
          <a:xfrm>
            <a:off x="888867" y="2279740"/>
            <a:ext cx="1535084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Random Tile Image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B39F8F-705E-0A04-D4C5-534DACFC5583}"/>
              </a:ext>
            </a:extLst>
          </p:cNvPr>
          <p:cNvCxnSpPr>
            <a:cxnSpLocks/>
            <a:stCxn id="5" idx="1"/>
            <a:endCxn id="16" idx="3"/>
          </p:cNvCxnSpPr>
          <p:nvPr/>
        </p:nvCxnSpPr>
        <p:spPr>
          <a:xfrm flipH="1">
            <a:off x="2423951" y="2667968"/>
            <a:ext cx="1045490" cy="2727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C076B88-D752-9B85-F08C-EFD631130ACC}"/>
              </a:ext>
            </a:extLst>
          </p:cNvPr>
          <p:cNvSpPr txBox="1"/>
          <p:nvPr/>
        </p:nvSpPr>
        <p:spPr>
          <a:xfrm>
            <a:off x="6716605" y="2263433"/>
            <a:ext cx="1535084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Compute Loss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CA19E9-CCC1-9D03-5EA6-A1CE43C9E914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>
            <a:off x="5689761" y="2667968"/>
            <a:ext cx="1026844" cy="1096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ED274B-38D9-9D70-B4FA-A441A9D51C78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8251689" y="2665296"/>
            <a:ext cx="2349809" cy="1363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0A23624-7333-3BB8-B246-0A889A399C9C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0601498" y="2665296"/>
            <a:ext cx="51633" cy="1436348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5CD381D-DDB2-03CC-B7A0-9D241E6940CA}"/>
              </a:ext>
            </a:extLst>
          </p:cNvPr>
          <p:cNvSpPr/>
          <p:nvPr/>
        </p:nvSpPr>
        <p:spPr>
          <a:xfrm>
            <a:off x="3788403" y="4078986"/>
            <a:ext cx="2220320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Backbone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feature map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Pre-trained model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E9D8D1-9E34-D43F-3A63-23084FAE0B3F}"/>
              </a:ext>
            </a:extLst>
          </p:cNvPr>
          <p:cNvSpPr/>
          <p:nvPr/>
        </p:nvSpPr>
        <p:spPr>
          <a:xfrm>
            <a:off x="6356514" y="4099027"/>
            <a:ext cx="2225446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Head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task using feature map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0C38BB1-56D8-ED09-1268-55783A7D9CD0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2915645" y="5034861"/>
            <a:ext cx="87275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D3E956-00D6-D021-2CE0-AC04CB241312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6008723" y="5034861"/>
            <a:ext cx="347791" cy="2004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C1838A9-9FF3-4A6E-DC7E-216F798A7C6C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8581960" y="5054902"/>
            <a:ext cx="940406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82C30BA-F1E2-0E43-8672-753378DFCFF9}"/>
              </a:ext>
            </a:extLst>
          </p:cNvPr>
          <p:cNvCxnSpPr>
            <a:cxnSpLocks/>
            <a:stCxn id="25" idx="2"/>
            <a:endCxn id="42" idx="0"/>
          </p:cNvCxnSpPr>
          <p:nvPr/>
        </p:nvCxnSpPr>
        <p:spPr>
          <a:xfrm flipH="1">
            <a:off x="7469237" y="3094430"/>
            <a:ext cx="14910" cy="10045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F142B60-00AE-6C7A-19EC-E0B9118BEB45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898563" y="3683251"/>
            <a:ext cx="0" cy="3957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78D5504-5A92-C69E-7C07-714B5A0DA10D}"/>
              </a:ext>
            </a:extLst>
          </p:cNvPr>
          <p:cNvCxnSpPr>
            <a:cxnSpLocks/>
          </p:cNvCxnSpPr>
          <p:nvPr/>
        </p:nvCxnSpPr>
        <p:spPr>
          <a:xfrm flipH="1">
            <a:off x="4858748" y="3708073"/>
            <a:ext cx="2625399" cy="6679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480441C-1A0F-4E1C-1C73-6BFE034F808D}"/>
              </a:ext>
            </a:extLst>
          </p:cNvPr>
          <p:cNvSpPr txBox="1"/>
          <p:nvPr/>
        </p:nvSpPr>
        <p:spPr>
          <a:xfrm>
            <a:off x="3469441" y="1486172"/>
            <a:ext cx="214996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Original Image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4FC2D3A-B391-D0A2-31D9-BF912B7E8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7779" y="4078986"/>
            <a:ext cx="1040601" cy="10051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B07DAB-4A97-8C40-DF4D-69CC0866F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4264" y="4101644"/>
            <a:ext cx="1017733" cy="101773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EFF38DC-E145-C83E-1A8C-B58F23DBB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2081" y="4101644"/>
            <a:ext cx="965715" cy="101773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E540FBB-13BE-E675-F6C9-4B33354354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1076" y="5119377"/>
            <a:ext cx="1080979" cy="10482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6883A99-5EDD-15DC-FF76-C516D7787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4264" y="5133881"/>
            <a:ext cx="1047817" cy="103519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74D622A-F7C5-4A59-DB2A-63A0DCEE10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11349" y="5156023"/>
            <a:ext cx="966440" cy="99090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3D795D3-DC15-599F-D565-893DFCB77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070" y="5295553"/>
            <a:ext cx="1040601" cy="100512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5A25464-CAC1-B0EC-1956-F971D4132F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1146" y="4213476"/>
            <a:ext cx="1047817" cy="103519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77C8B0-B65C-B1AD-AD40-FAA2C5AED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008" y="4228509"/>
            <a:ext cx="1040601" cy="100512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4FE7565-8AC1-3BC4-2994-4949135528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86" y="4230936"/>
            <a:ext cx="965715" cy="101773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E2A27A-043B-211F-3D22-77009939DD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668" y="5273967"/>
            <a:ext cx="1080979" cy="104829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F542D50-1616-328E-F828-BB0A2DB9E2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721" y="5273967"/>
            <a:ext cx="966440" cy="99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26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Contrastive 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learns features by minimizing contrast loss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Discriminative tasks employ a backbone and a pretext task specific head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Backbone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backbone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Specific unsupervised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 performed by head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backbone to perform pretext task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based on discrimination accuracy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078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0386" y="940525"/>
            <a:ext cx="12061614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Contrastive 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learns features by minimizing contrast loss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B15752-6BBE-64CF-92BA-E3E37D69F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897" y="1599914"/>
            <a:ext cx="5884340" cy="45264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E93422-0B32-1AE0-2E6E-F3067551D715}"/>
              </a:ext>
            </a:extLst>
          </p:cNvPr>
          <p:cNvSpPr txBox="1"/>
          <p:nvPr/>
        </p:nvSpPr>
        <p:spPr>
          <a:xfrm>
            <a:off x="7943889" y="6190074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FA4C967-0BE8-BA8E-FB7A-D5C9403C31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5870" y="5406420"/>
                <a:ext cx="4733055" cy="92495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Apply transformations, </a:t>
                </a:r>
                <a:endParaRPr lang="en-US" sz="2800" b="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to input image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𝒙</m:t>
                    </m:r>
                  </m:oMath>
                </a14:m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FA4C967-0BE8-BA8E-FB7A-D5C9403C3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70" y="5406420"/>
                <a:ext cx="4733055" cy="924956"/>
              </a:xfrm>
              <a:prstGeom prst="rect">
                <a:avLst/>
              </a:prstGeom>
              <a:blipFill>
                <a:blip r:embed="rId5"/>
                <a:stretch>
                  <a:fillRect l="-2706" t="-657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55FEA1-E588-81CB-8F6A-ABDA1FBBFD4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778925" y="5691447"/>
            <a:ext cx="2035039" cy="1774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D962E13-92F9-1B14-5C76-312FC33230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193" y="4238298"/>
                <a:ext cx="5671226" cy="92495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Backbone encoder CNN,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generates feature map: e.g. ResNet50</a:t>
                </a:r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D962E13-92F9-1B14-5C76-312FC3323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93" y="4238298"/>
                <a:ext cx="5671226" cy="924956"/>
              </a:xfrm>
              <a:prstGeom prst="rect">
                <a:avLst/>
              </a:prstGeom>
              <a:blipFill>
                <a:blip r:embed="rId6"/>
                <a:stretch>
                  <a:fillRect l="-2148" t="-5921" r="-171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FB3765-17E1-1A5E-04B8-286B162685E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844419" y="3991819"/>
            <a:ext cx="327478" cy="7089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1BCDDAA9-B5A5-E341-6E51-05465EE501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4623" y="2630438"/>
                <a:ext cx="4130800" cy="84263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Task specific decoder head, 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.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,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 or MPL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1BCDDAA9-B5A5-E341-6E51-05465EE50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623" y="2630438"/>
                <a:ext cx="4130800" cy="842632"/>
              </a:xfrm>
              <a:prstGeom prst="rect">
                <a:avLst/>
              </a:prstGeom>
              <a:blipFill>
                <a:blip r:embed="rId7"/>
                <a:stretch>
                  <a:fillRect l="-2950" t="-7246" r="-427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FC8A52B-97F1-000C-DDFB-066FDABC69C3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985423" y="2655549"/>
            <a:ext cx="1199114" cy="3962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B5F491FF-FF45-7DDC-DA1F-22CE81A382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4591" y="3567447"/>
                <a:ext cx="3844334" cy="634667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Feature maps,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B5F491FF-FF45-7DDC-DA1F-22CE81A38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591" y="3567447"/>
                <a:ext cx="3844334" cy="634667"/>
              </a:xfrm>
              <a:prstGeom prst="rect">
                <a:avLst/>
              </a:prstGeom>
              <a:blipFill>
                <a:blip r:embed="rId8"/>
                <a:stretch>
                  <a:fillRect l="-3170" t="-7692" b="-10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9DA40D-7043-3D23-40CA-61E11A8251B5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5778925" y="3177907"/>
            <a:ext cx="771856" cy="7068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974744EF-0D5D-FAED-5BD7-5CB8515953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193" y="1589067"/>
                <a:ext cx="5968537" cy="97262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Loss function,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, measures agreement or contrast between images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𝑧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and</a:t>
                </a:r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𝑧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   </a:t>
                </a:r>
              </a:p>
            </p:txBody>
          </p:sp>
        </mc:Choice>
        <mc:Fallback xmlns=""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974744EF-0D5D-FAED-5BD7-5CB851595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93" y="1589067"/>
                <a:ext cx="5968537" cy="972621"/>
              </a:xfrm>
              <a:prstGeom prst="rect">
                <a:avLst/>
              </a:prstGeom>
              <a:blipFill>
                <a:blip r:embed="rId9"/>
                <a:stretch>
                  <a:fillRect l="-2041" t="-6289" r="-1531" b="-19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593C16F-4ECD-F949-26CA-C2B36D240E96}"/>
              </a:ext>
            </a:extLst>
          </p:cNvPr>
          <p:cNvCxnSpPr>
            <a:cxnSpLocks/>
          </p:cNvCxnSpPr>
          <p:nvPr/>
        </p:nvCxnSpPr>
        <p:spPr>
          <a:xfrm flipV="1">
            <a:off x="6036134" y="1670909"/>
            <a:ext cx="1661451" cy="2639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3296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385766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Examples of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image transformations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for contrastive self-supervised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1F3CF4-2989-4D6C-672E-DF9114089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28" y="1682268"/>
            <a:ext cx="9669570" cy="46692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9B7929-090D-7476-FAEA-6039CAB09D90}"/>
              </a:ext>
            </a:extLst>
          </p:cNvPr>
          <p:cNvSpPr txBox="1"/>
          <p:nvPr/>
        </p:nvSpPr>
        <p:spPr>
          <a:xfrm>
            <a:off x="4103409" y="638395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079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39"/>
            <a:ext cx="11385766" cy="16511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Examples possible image crops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 few of an infinite number of possibilities 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9B7929-090D-7476-FAEA-6039CAB09D90}"/>
              </a:ext>
            </a:extLst>
          </p:cNvPr>
          <p:cNvSpPr txBox="1"/>
          <p:nvPr/>
        </p:nvSpPr>
        <p:spPr>
          <a:xfrm>
            <a:off x="4103409" y="638395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3"/>
              </a:rPr>
              <a:t>Dosoviskiy</a:t>
            </a:r>
            <a:r>
              <a:rPr lang="en-US" dirty="0">
                <a:hlinkClick r:id="rId3"/>
              </a:rPr>
              <a:t>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B1B450-0C92-3F1A-7E5D-97DCC14DC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2388" y="2710310"/>
            <a:ext cx="5564282" cy="356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94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39"/>
            <a:ext cx="11385766" cy="48187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How do some of the possible transformations behave?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9B7929-090D-7476-FAEA-6039CAB09D90}"/>
              </a:ext>
            </a:extLst>
          </p:cNvPr>
          <p:cNvSpPr txBox="1"/>
          <p:nvPr/>
        </p:nvSpPr>
        <p:spPr>
          <a:xfrm>
            <a:off x="4103409" y="638395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3"/>
              </a:rPr>
              <a:t>Dosoviskiy</a:t>
            </a:r>
            <a:r>
              <a:rPr lang="en-US" dirty="0">
                <a:hlinkClick r:id="rId3"/>
              </a:rPr>
              <a:t>, et.al., 2021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81F643-7BC3-F5CA-6994-DD980DF7E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391" y="1920556"/>
            <a:ext cx="5103872" cy="3447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1023A6-F030-07AF-936D-A0C637FB0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21" y="1942602"/>
            <a:ext cx="5131874" cy="452214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CD8B8C6-15B3-7950-8506-4931A62E9678}"/>
              </a:ext>
            </a:extLst>
          </p:cNvPr>
          <p:cNvSpPr txBox="1">
            <a:spLocks/>
          </p:cNvSpPr>
          <p:nvPr/>
        </p:nvSpPr>
        <p:spPr>
          <a:xfrm>
            <a:off x="309362" y="1502809"/>
            <a:ext cx="5341533" cy="48187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600" dirty="0">
                <a:latin typeface="+mn-lt"/>
                <a:cs typeface="Segoe UI" panose="020B0502040204020203" pitchFamily="34" charset="0"/>
              </a:rPr>
              <a:t>Interactions between transformations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E9302D9-E04C-C42E-71D0-B56DA4AA6CCC}"/>
              </a:ext>
            </a:extLst>
          </p:cNvPr>
          <p:cNvSpPr txBox="1">
            <a:spLocks/>
          </p:cNvSpPr>
          <p:nvPr/>
        </p:nvSpPr>
        <p:spPr>
          <a:xfrm>
            <a:off x="6141730" y="1486941"/>
            <a:ext cx="5341533" cy="48187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600" dirty="0">
                <a:latin typeface="+mn-lt"/>
                <a:cs typeface="Segoe UI" panose="020B0502040204020203" pitchFamily="34" charset="0"/>
              </a:rPr>
              <a:t>Importance of color distortion </a:t>
            </a:r>
          </a:p>
        </p:txBody>
      </p:sp>
    </p:spTree>
    <p:extLst>
      <p:ext uri="{BB962C8B-B14F-4D97-AF65-F5344CB8AC3E}">
        <p14:creationId xmlns:p14="http://schemas.microsoft.com/office/powerpoint/2010/main" val="7535375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Where    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is the cosign similarity    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a (pseudo) temperature parameter 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15341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How can we understand this loss function? 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We want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learned feature map,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𝒇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400" b="1" dirty="0">
                    <a:cs typeface="Segoe UI" panose="020B0502040204020203" pitchFamily="34" charset="0"/>
                  </a:rPr>
                  <a:t>,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to have the following properties when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minimizing loss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:  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1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for same image with different transformations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feature map invariant to transformation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for different images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feature map sensitive to different images </a:t>
                </a:r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7261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How can we understand this loss function? 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Probability,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of ‘particle’  having energy,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is given by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  <a:hlinkClick r:id="rId3"/>
                  </a:rPr>
                  <a:t>Boltzmann distribution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from statistical mechanics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Boltzmann’s constant, 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system temperature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4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9207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=1,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probability,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of ‘particle’  having energy,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is given by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Boltzmann distribution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from statistical mechanics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Boltzmann distributed energy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maximizes entropy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of the system: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2,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This is just what we want!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Maximizing the Boltzmann entropy for a feature map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𝒇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400" b="1" dirty="0">
                    <a:cs typeface="Segoe UI" panose="020B0502040204020203" pitchFamily="34" charset="0"/>
                  </a:rPr>
                  <a:t>,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across images improves discrimination sensitivity  </a:t>
                </a:r>
              </a:p>
              <a:p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793" t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5793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 possible alternative to CNNs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rotationally invariant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But…………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 architectures have yet to show consistently superior performance compared to CNNs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have </a:t>
            </a:r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higher computational complexity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when compared to CNNs       </a:t>
            </a:r>
          </a:p>
        </p:txBody>
      </p:sp>
    </p:spTree>
    <p:extLst>
      <p:ext uri="{BB962C8B-B14F-4D97-AF65-F5344CB8AC3E}">
        <p14:creationId xmlns:p14="http://schemas.microsoft.com/office/powerpoint/2010/main" val="102340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55040"/>
                <a:ext cx="11488334" cy="131886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value of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should we use?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Perform hyperparameter search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Trade-off between minimizing contrastive association loss and maximum entropy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55040"/>
                <a:ext cx="11488334" cy="1318866"/>
              </a:xfrm>
              <a:blipFill>
                <a:blip r:embed="rId3"/>
                <a:stretch>
                  <a:fillRect l="-1061" t="-4630" b="-76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19B7929-090D-7476-FAEA-6039CAB09D90}"/>
              </a:ext>
            </a:extLst>
          </p:cNvPr>
          <p:cNvSpPr txBox="1"/>
          <p:nvPr/>
        </p:nvSpPr>
        <p:spPr>
          <a:xfrm>
            <a:off x="4103409" y="638395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3D6606-0D0E-5AF8-B719-B5383D09F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5124" y="2988520"/>
            <a:ext cx="6455248" cy="346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4232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55040"/>
                <a:ext cx="11488334" cy="131886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value of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should we use?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Perform hyperparameter search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Trade-off between minimizing contrastive association loss and maximum entropy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55040"/>
                <a:ext cx="11488334" cy="1318866"/>
              </a:xfrm>
              <a:blipFill>
                <a:blip r:embed="rId3"/>
                <a:stretch>
                  <a:fillRect l="-1061" t="-4630" b="-76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19B7929-090D-7476-FAEA-6039CAB09D90}"/>
              </a:ext>
            </a:extLst>
          </p:cNvPr>
          <p:cNvSpPr txBox="1"/>
          <p:nvPr/>
        </p:nvSpPr>
        <p:spPr>
          <a:xfrm>
            <a:off x="4103409" y="638395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3D6606-0D0E-5AF8-B719-B5383D09F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5124" y="2988520"/>
            <a:ext cx="6455248" cy="346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925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40"/>
            <a:ext cx="11488334" cy="59798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How well does contrastive pretext learning work?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9B7929-090D-7476-FAEA-6039CAB09D90}"/>
              </a:ext>
            </a:extLst>
          </p:cNvPr>
          <p:cNvSpPr txBox="1"/>
          <p:nvPr/>
        </p:nvSpPr>
        <p:spPr>
          <a:xfrm>
            <a:off x="4103409" y="638395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3"/>
              </a:rPr>
              <a:t>Dosoviskiy</a:t>
            </a:r>
            <a:r>
              <a:rPr lang="en-US" dirty="0">
                <a:hlinkClick r:id="rId3"/>
              </a:rPr>
              <a:t>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475735-7337-B12D-CE6D-752B64FB2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533" y="1419051"/>
            <a:ext cx="4527287" cy="491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714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Shifting Window (SWIN) Transformer </a:t>
            </a:r>
          </a:p>
        </p:txBody>
      </p:sp>
    </p:spTree>
    <p:extLst>
      <p:ext uri="{BB962C8B-B14F-4D97-AF65-F5344CB8AC3E}">
        <p14:creationId xmlns:p14="http://schemas.microsoft.com/office/powerpoint/2010/main" val="28100022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introduces architecture with multiple scales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EC0AC-B73C-18A3-ADC5-5EDD9AC91500}"/>
              </a:ext>
            </a:extLst>
          </p:cNvPr>
          <p:cNvSpPr txBox="1">
            <a:spLocks/>
          </p:cNvSpPr>
          <p:nvPr/>
        </p:nvSpPr>
        <p:spPr>
          <a:xfrm>
            <a:off x="333375" y="2252037"/>
            <a:ext cx="4593935" cy="404426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uses hierarchy of scales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employs overlapping sliding windows to accommodate different scales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1FC1B4-4F0D-9000-C675-3D95C9A0B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949" y="1568048"/>
            <a:ext cx="7063974" cy="40442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F56107-9D63-BDA3-91AC-920FDCB58271}"/>
              </a:ext>
            </a:extLst>
          </p:cNvPr>
          <p:cNvSpPr txBox="1"/>
          <p:nvPr/>
        </p:nvSpPr>
        <p:spPr>
          <a:xfrm>
            <a:off x="7491266" y="581302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Lui,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9603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introduces architecture with multiple scales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EC0AC-B73C-18A3-ADC5-5EDD9AC91500}"/>
              </a:ext>
            </a:extLst>
          </p:cNvPr>
          <p:cNvSpPr txBox="1">
            <a:spLocks/>
          </p:cNvSpPr>
          <p:nvPr/>
        </p:nvSpPr>
        <p:spPr>
          <a:xfrm>
            <a:off x="333375" y="2252037"/>
            <a:ext cx="4593935" cy="404426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employs overlapping sliding windows to accommodate different scales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F56107-9D63-BDA3-91AC-920FDCB58271}"/>
              </a:ext>
            </a:extLst>
          </p:cNvPr>
          <p:cNvSpPr txBox="1"/>
          <p:nvPr/>
        </p:nvSpPr>
        <p:spPr>
          <a:xfrm>
            <a:off x="7491266" y="581302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Lui,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444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Key components of transformer architecture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Multi-head attention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Recurrent architecture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Training on massive datasets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Self-supervised training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 architectures use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no convolutional layers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   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90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Attention for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359294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557001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Images of real-world scenes have a significant spatial extent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Non-local attention adds non-local behavior to model</a:t>
            </a:r>
          </a:p>
          <a:p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 map 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weights which pixels are most important in scene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 map contains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pixel specific activations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    </a:t>
            </a:r>
          </a:p>
          <a:p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19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scalable dot product attention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3" y="1766098"/>
                <a:ext cx="7479102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Three input vectors of dimension: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Q: query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K: key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V: value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Attention computed from dot product of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Q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K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: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𝑠𝑜𝑓𝑡𝑚𝑎𝑥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3" y="1766098"/>
                <a:ext cx="7479102" cy="4598126"/>
              </a:xfrm>
              <a:prstGeom prst="rect">
                <a:avLst/>
              </a:prstGeom>
              <a:blipFill>
                <a:blip r:embed="rId3"/>
                <a:stretch>
                  <a:fillRect l="-1467" t="-1326" r="-3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E8A00E1-63FC-C61B-EDEE-DEEA1FFB7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6655" y="1635470"/>
            <a:ext cx="2266198" cy="4296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B4F5BE-C4D6-141F-FA69-A1379061CD83}"/>
              </a:ext>
            </a:extLst>
          </p:cNvPr>
          <p:cNvSpPr txBox="1"/>
          <p:nvPr/>
        </p:nvSpPr>
        <p:spPr>
          <a:xfrm>
            <a:off x="9154673" y="6051864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429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scalable dot product attention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669" y="1332047"/>
                <a:ext cx="6223843" cy="126068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𝑠𝑜𝑓𝑡𝑚𝑎𝑥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69" y="1332047"/>
                <a:ext cx="6223843" cy="12606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E8A00E1-63FC-C61B-EDEE-DEEA1FFB7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6655" y="1635470"/>
            <a:ext cx="2266198" cy="4296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B4F5BE-C4D6-141F-FA69-A1379061CD83}"/>
              </a:ext>
            </a:extLst>
          </p:cNvPr>
          <p:cNvSpPr txBox="1"/>
          <p:nvPr/>
        </p:nvSpPr>
        <p:spPr>
          <a:xfrm>
            <a:off x="9154673" y="6051864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7CAE09B-2F38-962D-EC43-0460473C892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6898512" y="1962388"/>
            <a:ext cx="2957331" cy="1894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0FBD29-5CB2-4D3C-90B5-073CDC6301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57890" y="2328059"/>
                <a:ext cx="3137260" cy="126068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𝑠𝑜𝑓𝑡𝑚𝑎𝑥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0FBD29-5CB2-4D3C-90B5-073CDC630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890" y="2328059"/>
                <a:ext cx="3137260" cy="12606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13E260B-913D-8ABF-F6AE-04695FE7048D}"/>
              </a:ext>
            </a:extLst>
          </p:cNvPr>
          <p:cNvSpPr txBox="1">
            <a:spLocks/>
          </p:cNvSpPr>
          <p:nvPr/>
        </p:nvSpPr>
        <p:spPr>
          <a:xfrm>
            <a:off x="197021" y="3605276"/>
            <a:ext cx="8796257" cy="476781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Mask prevents ‘backward’ information leakage in sequence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1607DA-6FCA-B104-5012-85DA32BA3896}"/>
              </a:ext>
            </a:extLst>
          </p:cNvPr>
          <p:cNvCxnSpPr>
            <a:cxnSpLocks/>
          </p:cNvCxnSpPr>
          <p:nvPr/>
        </p:nvCxnSpPr>
        <p:spPr>
          <a:xfrm flipV="1">
            <a:off x="4473615" y="2919647"/>
            <a:ext cx="4838218" cy="846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79B67D0-150C-8C04-9CC9-19C45127E852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993278" y="3605276"/>
            <a:ext cx="213377" cy="2383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14AEB7-F8B4-01CD-4B93-C885B732F4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95149" y="4297865"/>
                <a:ext cx="1370191" cy="126068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14AEB7-F8B4-01CD-4B93-C885B732F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149" y="4297865"/>
                <a:ext cx="1370191" cy="12606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A4666BD5-1324-8EE9-4CA6-0E5B2B409F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14367" y="5565504"/>
                <a:ext cx="1049958" cy="47678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A4666BD5-1324-8EE9-4CA6-0E5B2B409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367" y="5565504"/>
                <a:ext cx="1049958" cy="47678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BB82D7-5F9E-E029-4209-E63F2BAB2073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5965340" y="4265272"/>
            <a:ext cx="3387004" cy="6629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BD48CE-5CEA-F5F0-83A0-4FB2AABCC91A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8264325" y="4974102"/>
            <a:ext cx="1047508" cy="8297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90341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1E57C78B9F604FB8BAD296D1460E2A" ma:contentTypeVersion="1" ma:contentTypeDescription="Create a new document." ma:contentTypeScope="" ma:versionID="fb382fe2362acd2155f454904f478e4d">
  <xsd:schema xmlns:xsd="http://www.w3.org/2001/XMLSchema" xmlns:xs="http://www.w3.org/2001/XMLSchema" xmlns:p="http://schemas.microsoft.com/office/2006/metadata/properties" xmlns:ns3="636b0322-90fb-440c-9cbc-22749e7231e9" targetNamespace="http://schemas.microsoft.com/office/2006/metadata/properties" ma:root="true" ma:fieldsID="b9887c63ce4710c1aeb75a5f03aecb69" ns3:_="">
    <xsd:import namespace="636b0322-90fb-440c-9cbc-22749e7231e9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b0322-90fb-440c-9cbc-22749e7231e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6DB243D-F585-435F-A2EA-E3678FDD33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6b0322-90fb-440c-9cbc-22749e7231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CA13EC-1D3C-4D6F-8D1C-E8A452CFC79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025FDD9-4C58-4084-9F89-0E6ADD6FFF55}">
  <ds:schemaRefs>
    <ds:schemaRef ds:uri="http://purl.org/dc/terms/"/>
    <ds:schemaRef ds:uri="http://schemas.microsoft.com/office/2006/documentManagement/types"/>
    <ds:schemaRef ds:uri="636b0322-90fb-440c-9cbc-22749e7231e9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39807</TotalTime>
  <Words>1977</Words>
  <Application>Microsoft Office PowerPoint</Application>
  <PresentationFormat>Widescreen</PresentationFormat>
  <Paragraphs>338</Paragraphs>
  <Slides>45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Cambria Math</vt:lpstr>
      <vt:lpstr>Segoe</vt:lpstr>
      <vt:lpstr>Segoe UI</vt:lpstr>
      <vt:lpstr>Segoe UI Light</vt:lpstr>
      <vt:lpstr>1_Office Theme</vt:lpstr>
      <vt:lpstr>CSCI E-25 Computer Vision</vt:lpstr>
      <vt:lpstr>    Transformers for Computer Vision </vt:lpstr>
      <vt:lpstr>    Transformers for Computer Vision </vt:lpstr>
      <vt:lpstr>    Transformers for Computer Vision </vt:lpstr>
      <vt:lpstr>    Transformers for Computer Vision </vt:lpstr>
      <vt:lpstr>Attention for Computer Vision</vt:lpstr>
      <vt:lpstr>Attention for CV</vt:lpstr>
      <vt:lpstr>Attention for CV</vt:lpstr>
      <vt:lpstr>Attention for CV</vt:lpstr>
      <vt:lpstr>Attention for CV</vt:lpstr>
      <vt:lpstr>Attention for CV</vt:lpstr>
      <vt:lpstr>Attention for CV</vt:lpstr>
      <vt:lpstr>Transformer layer</vt:lpstr>
      <vt:lpstr>Attention for CV</vt:lpstr>
      <vt:lpstr>Attention for CV</vt:lpstr>
      <vt:lpstr>Vision Transformer (ViT) Architecture</vt:lpstr>
      <vt:lpstr>Vision Transformer (ViT) Architecture </vt:lpstr>
      <vt:lpstr>Why Use Patches? </vt:lpstr>
      <vt:lpstr>Family of ViT Architectures   </vt:lpstr>
      <vt:lpstr>How Does the ViT Performance Compare?</vt:lpstr>
      <vt:lpstr>Attention Activations </vt:lpstr>
      <vt:lpstr>Attention Characteristics  </vt:lpstr>
      <vt:lpstr>Deficiencies of ViT Architecture</vt:lpstr>
      <vt:lpstr>Self-Supervised Learning for CV</vt:lpstr>
      <vt:lpstr>How Do We Train a CV Transformer Model?  </vt:lpstr>
      <vt:lpstr>How Do We Train a CV Transformer Model?  </vt:lpstr>
      <vt:lpstr>Self-Supervised Learning</vt:lpstr>
      <vt:lpstr>Self-Supervised Learning</vt:lpstr>
      <vt:lpstr>Self-Supervised Learning</vt:lpstr>
      <vt:lpstr>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Shifting Window (SWIN) Transformer </vt:lpstr>
      <vt:lpstr>SWIN Transformer</vt:lpstr>
      <vt:lpstr>SWIN Transformer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Gartland</dc:creator>
  <cp:lastModifiedBy>Stephen Elston</cp:lastModifiedBy>
  <cp:revision>1239</cp:revision>
  <cp:lastPrinted>2019-03-10T03:16:43Z</cp:lastPrinted>
  <dcterms:created xsi:type="dcterms:W3CDTF">2013-02-15T23:12:42Z</dcterms:created>
  <dcterms:modified xsi:type="dcterms:W3CDTF">2023-03-05T23:06:37Z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0x010100391E57C78B9F604FB8BAD296D1460E2A</vt:lpwstr>
  </property>
  <property fmtid="{D5CDD505-2E9C-101B-9397-08002B2CF9AE}" pid="3" name="IsMyDocuments">
    <vt:bool>true</vt:bool>
  </property>
  <property fmtid="{D5CDD505-2E9C-101B-9397-08002B2CF9AE}" pid="4" name="Related Type Document">
    <vt:lpwstr/>
  </property>
  <property fmtid="{D5CDD505-2E9C-101B-9397-08002B2CF9AE}" pid="5" name="Document Tag">
    <vt:lpwstr>24;#Content Templates|bdbbc9aa-4892-4816-9e36-bf1120da60e9</vt:lpwstr>
  </property>
  <property fmtid="{D5CDD505-2E9C-101B-9397-08002B2CF9AE}" pid="6" name="TaxKeyword">
    <vt:lpwstr/>
  </property>
  <property fmtid="{D5CDD505-2E9C-101B-9397-08002B2CF9AE}" pid="7" name="DocVizPreviewMetadata_Count">
    <vt:i4>12</vt:i4>
  </property>
  <property fmtid="{D5CDD505-2E9C-101B-9397-08002B2CF9AE}" pid="8" name="DocVizPreviewMetadata_0">
    <vt:lpwstr>300x168x2</vt:lpwstr>
  </property>
</Properties>
</file>